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20"/>
  </p:notesMasterIdLst>
  <p:sldIdLst>
    <p:sldId id="256" r:id="rId2"/>
    <p:sldId id="257" r:id="rId3"/>
    <p:sldId id="270" r:id="rId4"/>
    <p:sldId id="276" r:id="rId5"/>
    <p:sldId id="278" r:id="rId6"/>
    <p:sldId id="273" r:id="rId7"/>
    <p:sldId id="274" r:id="rId8"/>
    <p:sldId id="275" r:id="rId9"/>
    <p:sldId id="258" r:id="rId10"/>
    <p:sldId id="261" r:id="rId11"/>
    <p:sldId id="259" r:id="rId12"/>
    <p:sldId id="280" r:id="rId13"/>
    <p:sldId id="279" r:id="rId14"/>
    <p:sldId id="260" r:id="rId15"/>
    <p:sldId id="282" r:id="rId16"/>
    <p:sldId id="263" r:id="rId17"/>
    <p:sldId id="281" r:id="rId18"/>
    <p:sldId id="26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CAF50"/>
    <a:srgbClr val="F69A0B"/>
    <a:srgbClr val="219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62" d="100"/>
          <a:sy n="62" d="100"/>
        </p:scale>
        <p:origin x="-136" y="-8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4" Type="http://schemas.microsoft.com/office/2011/relationships/chartColorStyle" Target="colors1.xml"/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title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[Workbook1]Sheet1!$A$8</c:f>
              <c:strCache>
                <c:ptCount val="1"/>
                <c:pt idx="0">
                  <c:v>US (LIVE PUBLIC BETA)</c:v>
                </c:pt>
              </c:strCache>
            </c:strRef>
          </c:tx>
          <c:invertIfNegative val="0"/>
          <c:cat>
            <c:strRef>
              <c:f>[Workbook1]Sheet1!$B$7:$E$7</c:f>
              <c:strCache>
                <c:ptCount val="4"/>
                <c:pt idx="0">
                  <c:v>ACTIVE</c:v>
                </c:pt>
                <c:pt idx="1">
                  <c:v>APPROVED</c:v>
                </c:pt>
                <c:pt idx="2">
                  <c:v>REGISTERED</c:v>
                </c:pt>
                <c:pt idx="3">
                  <c:v>DOWNLOADS</c:v>
                </c:pt>
              </c:strCache>
            </c:strRef>
          </c:cat>
          <c:val>
            <c:numRef>
              <c:f>[Workbook1]Sheet1!$B$8:$E$8</c:f>
              <c:numCache>
                <c:formatCode>General</c:formatCode>
                <c:ptCount val="4"/>
                <c:pt idx="0">
                  <c:v>10.0</c:v>
                </c:pt>
                <c:pt idx="1">
                  <c:v>20.0</c:v>
                </c:pt>
                <c:pt idx="2">
                  <c:v>100.0</c:v>
                </c:pt>
                <c:pt idx="3">
                  <c:v>1000.0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0730440"/>
        <c:axId val="-2100625912"/>
      </c:barChart>
      <c:catAx>
        <c:axId val="-2100730440"/>
        <c:scaling>
          <c:orientation val="minMax"/>
        </c:scaling>
        <c:delete val="0"/>
        <c:axPos val="l"/>
        <c:majorTickMark val="out"/>
        <c:minorTickMark val="none"/>
        <c:tickLblPos val="nextTo"/>
        <c:crossAx val="-2100625912"/>
        <c:crosses val="autoZero"/>
        <c:auto val="1"/>
        <c:lblAlgn val="ctr"/>
        <c:lblOffset val="100"/>
        <c:noMultiLvlLbl val="0"/>
      </c:catAx>
      <c:valAx>
        <c:axId val="-21006259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-21007304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450.0</c:v>
                </c:pt>
                <c:pt idx="1">
                  <c:v>620.0</c:v>
                </c:pt>
                <c:pt idx="2">
                  <c:v>780.0</c:v>
                </c:pt>
                <c:pt idx="3">
                  <c:v>930.0</c:v>
                </c:pt>
                <c:pt idx="4">
                  <c:v>1080.0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-2117891864"/>
        <c:axId val="-2114312712"/>
      </c:barChart>
      <c:catAx>
        <c:axId val="-2117891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-2114312712"/>
        <c:crosses val="autoZero"/>
        <c:auto val="1"/>
        <c:lblAlgn val="ctr"/>
        <c:lblOffset val="100"/>
        <c:noMultiLvlLbl val="0"/>
      </c:catAx>
      <c:valAx>
        <c:axId val="-211431271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178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84959510083184"/>
          <c:y val="0.00993436716459103"/>
          <c:w val="0.557742245556512"/>
          <c:h val="0.8523730604904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AF7-4D3D-86D6-455E9097C5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F7-4D3D-86D6-455E9097C5D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F7-4D3D-86D6-455E9097C5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AF7-4D3D-86D6-455E9097C5D5}"/>
              </c:ext>
            </c:extLst>
          </c:dPt>
          <c:dLbls>
            <c:dLbl>
              <c:idx val="0"/>
              <c:layout>
                <c:manualLayout>
                  <c:x val="-0.165591940282587"/>
                  <c:y val="0.1723618486514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AF7-4D3D-86D6-455E9097C5D5}"/>
                </c:ext>
              </c:extLst>
            </c:dLbl>
            <c:dLbl>
              <c:idx val="1"/>
              <c:layout>
                <c:manualLayout>
                  <c:x val="0.154484253666992"/>
                  <c:y val="-0.2693630852355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AF7-4D3D-86D6-455E9097C5D5}"/>
                </c:ext>
              </c:extLst>
            </c:dLbl>
            <c:dLbl>
              <c:idx val="2"/>
              <c:layout>
                <c:manualLayout>
                  <c:x val="-0.00233092738407704"/>
                  <c:y val="-0.0177807780571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AF7-4D3D-86D6-455E9097C5D5}"/>
                </c:ext>
              </c:extLst>
            </c:dLbl>
            <c:dLbl>
              <c:idx val="3"/>
              <c:layout>
                <c:manualLayout>
                  <c:x val="0.000384076990376152"/>
                  <c:y val="-0.03429491143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AF7-4D3D-86D6-455E9097C5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'B4B Use of Funds'!$C$13:$C$17</c:f>
              <c:strCache>
                <c:ptCount val="4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</c:strCache>
            </c:strRef>
          </c:cat>
          <c:val>
            <c:numRef>
              <c:f>'B4B Use of Funds'!$F$13:$F$16</c:f>
              <c:numCache>
                <c:formatCode>_("$"* #,##0_);_("$"* \(#,##0\);_("$"* "-"??_);_(@_)</c:formatCode>
                <c:ptCount val="4"/>
                <c:pt idx="0">
                  <c:v>1.92647427559775E6</c:v>
                </c:pt>
                <c:pt idx="1">
                  <c:v>1.38268724254083E6</c:v>
                </c:pt>
                <c:pt idx="2">
                  <c:v>119326.9443124629</c:v>
                </c:pt>
                <c:pt idx="3">
                  <c:v>71511.53754895825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AF7-4D3D-86D6-455E9097C5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3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447081482008227"/>
          <c:y val="0.371986112168423"/>
          <c:w val="0.7089208223972"/>
          <c:h val="0.6143487790465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CEO, CTO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Customer &amp; Accounts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working for MYER (Australia’s largest department store chain) as Head of e-Commerce Fraud Detection &amp; Mitigation.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CF0FC0-F4CA-BF48-A0C3-5119D1109199}" type="presOf" srcId="{18F19A10-4546-4322-93D9-DE9604EA0256}" destId="{EAE8F420-FE04-4339-9455-76ACAEA3DE14}" srcOrd="1" destOrd="0" presId="urn:microsoft.com/office/officeart/2005/8/layout/lProcess2"/>
    <dgm:cxn modelId="{CB41BBEE-1611-2243-BA1E-CFD418A61826}" type="presOf" srcId="{D352BA04-A9F9-40A2-801D-B710EC4A5E90}" destId="{39B81BB3-55FA-4566-AF06-5957361C5070}" srcOrd="0" destOrd="0" presId="urn:microsoft.com/office/officeart/2005/8/layout/lProcess2"/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0E99975A-F962-DF40-B6F4-5829985E5D07}" type="presOf" srcId="{18F19A10-4546-4322-93D9-DE9604EA0256}" destId="{6BD74035-0AF1-4B52-871B-F1654B0B8BF2}" srcOrd="0" destOrd="0" presId="urn:microsoft.com/office/officeart/2005/8/layout/lProcess2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458EF532-E102-354A-BFB2-19D2FF17A86A}" type="presOf" srcId="{1E61AB82-916E-4B2A-9EF1-B5D3967903D4}" destId="{EE3251FE-D7FE-449F-B24C-6EA78D0510C7}" srcOrd="0" destOrd="0" presId="urn:microsoft.com/office/officeart/2005/8/layout/lProcess2"/>
    <dgm:cxn modelId="{CCFBB9A3-3446-8248-9889-86977C325557}" type="presOf" srcId="{3FD862E5-9EF3-4964-B38D-4E5B968F0175}" destId="{3F7AB1D7-127D-4196-BBCA-641E27399B78}" srcOrd="0" destOrd="0" presId="urn:microsoft.com/office/officeart/2005/8/layout/lProcess2"/>
    <dgm:cxn modelId="{473D4A71-00BE-3041-A40A-C12B7562E5CB}" type="presOf" srcId="{D577DF1F-3DE0-424C-839A-778DFECB0EDB}" destId="{B8261E2A-84EC-4189-9371-217380B0DCB9}" srcOrd="1" destOrd="0" presId="urn:microsoft.com/office/officeart/2005/8/layout/lProcess2"/>
    <dgm:cxn modelId="{91AE8864-979A-D64C-B1B9-69EB5C7F5E9B}" type="presOf" srcId="{8C9E4C65-2517-4D65-B78B-D20FD1014F2F}" destId="{A1EC01E6-A3CD-482F-A31B-7F7D9C947093}" srcOrd="0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D4004D27-95D9-DB44-83D8-B2DE66D5055B}" type="presOf" srcId="{63382845-8C9D-42FA-914D-8EE92827973B}" destId="{F385D833-D0CE-4F2E-9ACE-62D4F67F852B}" srcOrd="0" destOrd="0" presId="urn:microsoft.com/office/officeart/2005/8/layout/lProcess2"/>
    <dgm:cxn modelId="{597CDE60-370B-464A-B0DD-FF6B3822DC0E}" type="presOf" srcId="{2CFED16F-1EA8-4C0C-8707-F91CD4D7574B}" destId="{42F98F3E-896A-4826-87C0-A8F6B54F78B0}" srcOrd="1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ACD33CB9-E3B8-8545-BBC7-41F4874DB37F}" type="presOf" srcId="{7B3DDA43-D87C-4098-9C87-7B4080648931}" destId="{686B3991-5F4C-4DB5-B438-B87A8CA2F5D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8037A886-959D-3541-88CD-9A1B3E62CB45}" type="presOf" srcId="{D577DF1F-3DE0-424C-839A-778DFECB0EDB}" destId="{336919AC-FEC5-4FBA-82C2-409691659F3B}" srcOrd="0" destOrd="0" presId="urn:microsoft.com/office/officeart/2005/8/layout/lProcess2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F944287F-177C-AD43-896A-FF06CA6389C6}" type="presOf" srcId="{2CFED16F-1EA8-4C0C-8707-F91CD4D7574B}" destId="{76CB4ED1-B7ED-4B8A-9000-DCBC2D89A30E}" srcOrd="0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607793E2-2D80-B34B-AF7F-D755B52E0C65}" type="presOf" srcId="{74747F6E-21C8-473D-8298-B1F1088CEDEA}" destId="{91269B46-25F5-429E-A51F-B89A7A96D1D7}" srcOrd="0" destOrd="0" presId="urn:microsoft.com/office/officeart/2005/8/layout/lProcess2"/>
    <dgm:cxn modelId="{FF80B501-956D-AF48-8288-1B6820CDAD3C}" type="presParOf" srcId="{3F7AB1D7-127D-4196-BBCA-641E27399B78}" destId="{3587540A-0E65-472D-BF25-1BF9C31C16FB}" srcOrd="0" destOrd="0" presId="urn:microsoft.com/office/officeart/2005/8/layout/lProcess2"/>
    <dgm:cxn modelId="{A5BECF65-079A-C842-9F1F-2631F55B89BD}" type="presParOf" srcId="{3587540A-0E65-472D-BF25-1BF9C31C16FB}" destId="{6BD74035-0AF1-4B52-871B-F1654B0B8BF2}" srcOrd="0" destOrd="0" presId="urn:microsoft.com/office/officeart/2005/8/layout/lProcess2"/>
    <dgm:cxn modelId="{9752E311-F32D-DF46-AF9A-DDDCAE625383}" type="presParOf" srcId="{3587540A-0E65-472D-BF25-1BF9C31C16FB}" destId="{EAE8F420-FE04-4339-9455-76ACAEA3DE14}" srcOrd="1" destOrd="0" presId="urn:microsoft.com/office/officeart/2005/8/layout/lProcess2"/>
    <dgm:cxn modelId="{C675ADE3-859D-7040-B8A3-0E0505B71633}" type="presParOf" srcId="{3587540A-0E65-472D-BF25-1BF9C31C16FB}" destId="{88D1BD8A-D909-4C27-8815-129A94E8D784}" srcOrd="2" destOrd="0" presId="urn:microsoft.com/office/officeart/2005/8/layout/lProcess2"/>
    <dgm:cxn modelId="{4DEF91EA-3419-AD4D-B78D-FC8B506715D0}" type="presParOf" srcId="{88D1BD8A-D909-4C27-8815-129A94E8D784}" destId="{70D73B6D-BF1D-4F31-BF36-AF1D19E09E9A}" srcOrd="0" destOrd="0" presId="urn:microsoft.com/office/officeart/2005/8/layout/lProcess2"/>
    <dgm:cxn modelId="{82AF8173-2BD9-AF40-9C92-A12C3392223C}" type="presParOf" srcId="{70D73B6D-BF1D-4F31-BF36-AF1D19E09E9A}" destId="{F385D833-D0CE-4F2E-9ACE-62D4F67F852B}" srcOrd="0" destOrd="0" presId="urn:microsoft.com/office/officeart/2005/8/layout/lProcess2"/>
    <dgm:cxn modelId="{EACCB1A7-62E7-2943-8E04-1ECCB31910A4}" type="presParOf" srcId="{70D73B6D-BF1D-4F31-BF36-AF1D19E09E9A}" destId="{7B760D84-9B8C-457D-B7CF-F4A3CF807757}" srcOrd="1" destOrd="0" presId="urn:microsoft.com/office/officeart/2005/8/layout/lProcess2"/>
    <dgm:cxn modelId="{B5B931CA-3CA0-A542-9229-6FAB35B2DD31}" type="presParOf" srcId="{70D73B6D-BF1D-4F31-BF36-AF1D19E09E9A}" destId="{686B3991-5F4C-4DB5-B438-B87A8CA2F5D8}" srcOrd="2" destOrd="0" presId="urn:microsoft.com/office/officeart/2005/8/layout/lProcess2"/>
    <dgm:cxn modelId="{188A89BB-25D7-3944-B927-805E5A4602D0}" type="presParOf" srcId="{3F7AB1D7-127D-4196-BBCA-641E27399B78}" destId="{E90F9ADD-AD87-4FC2-A4BB-F30A13B47C69}" srcOrd="1" destOrd="0" presId="urn:microsoft.com/office/officeart/2005/8/layout/lProcess2"/>
    <dgm:cxn modelId="{A9C3BE05-6BE7-2C41-B729-587FE55109C4}" type="presParOf" srcId="{3F7AB1D7-127D-4196-BBCA-641E27399B78}" destId="{C479102B-D94C-4774-9003-B7CA50886272}" srcOrd="2" destOrd="0" presId="urn:microsoft.com/office/officeart/2005/8/layout/lProcess2"/>
    <dgm:cxn modelId="{672C44CF-028B-524B-8D6C-514550EE289C}" type="presParOf" srcId="{C479102B-D94C-4774-9003-B7CA50886272}" destId="{76CB4ED1-B7ED-4B8A-9000-DCBC2D89A30E}" srcOrd="0" destOrd="0" presId="urn:microsoft.com/office/officeart/2005/8/layout/lProcess2"/>
    <dgm:cxn modelId="{E2106824-D7AF-8546-8AF7-8D7CEDC76471}" type="presParOf" srcId="{C479102B-D94C-4774-9003-B7CA50886272}" destId="{42F98F3E-896A-4826-87C0-A8F6B54F78B0}" srcOrd="1" destOrd="0" presId="urn:microsoft.com/office/officeart/2005/8/layout/lProcess2"/>
    <dgm:cxn modelId="{704563F0-6772-B841-BFBC-FF5FC56E5C82}" type="presParOf" srcId="{C479102B-D94C-4774-9003-B7CA50886272}" destId="{5F0A6648-160C-47C5-B136-FAB5EB4B65CA}" srcOrd="2" destOrd="0" presId="urn:microsoft.com/office/officeart/2005/8/layout/lProcess2"/>
    <dgm:cxn modelId="{FE75AFC8-6DDA-C94D-A70A-24D42EE2B936}" type="presParOf" srcId="{5F0A6648-160C-47C5-B136-FAB5EB4B65CA}" destId="{30FDC6EC-AD37-4EE8-8B21-102B073EDBCF}" srcOrd="0" destOrd="0" presId="urn:microsoft.com/office/officeart/2005/8/layout/lProcess2"/>
    <dgm:cxn modelId="{89E20DE5-7367-714F-BEEF-FA81B2353488}" type="presParOf" srcId="{30FDC6EC-AD37-4EE8-8B21-102B073EDBCF}" destId="{A1EC01E6-A3CD-482F-A31B-7F7D9C947093}" srcOrd="0" destOrd="0" presId="urn:microsoft.com/office/officeart/2005/8/layout/lProcess2"/>
    <dgm:cxn modelId="{DEC00A15-BD8C-FC49-B71F-71A336D73EEC}" type="presParOf" srcId="{30FDC6EC-AD37-4EE8-8B21-102B073EDBCF}" destId="{6CA64352-ECA5-4430-8940-EF8DB07EF5DA}" srcOrd="1" destOrd="0" presId="urn:microsoft.com/office/officeart/2005/8/layout/lProcess2"/>
    <dgm:cxn modelId="{759F0A11-59DA-EE4C-BF0C-B65998E6211A}" type="presParOf" srcId="{30FDC6EC-AD37-4EE8-8B21-102B073EDBCF}" destId="{91269B46-25F5-429E-A51F-B89A7A96D1D7}" srcOrd="2" destOrd="0" presId="urn:microsoft.com/office/officeart/2005/8/layout/lProcess2"/>
    <dgm:cxn modelId="{4C895FE7-4B9D-624A-B3F5-02920E4B91CE}" type="presParOf" srcId="{3F7AB1D7-127D-4196-BBCA-641E27399B78}" destId="{70EBC875-9311-4389-A83F-305A9461DBDB}" srcOrd="3" destOrd="0" presId="urn:microsoft.com/office/officeart/2005/8/layout/lProcess2"/>
    <dgm:cxn modelId="{0DA0464D-508E-DE4F-A55A-0DBA1F487C2D}" type="presParOf" srcId="{3F7AB1D7-127D-4196-BBCA-641E27399B78}" destId="{C46A085C-85AE-4F02-A8B6-98DA858D709A}" srcOrd="4" destOrd="0" presId="urn:microsoft.com/office/officeart/2005/8/layout/lProcess2"/>
    <dgm:cxn modelId="{F50BFA57-F484-7944-A379-A4271B34B9FE}" type="presParOf" srcId="{C46A085C-85AE-4F02-A8B6-98DA858D709A}" destId="{336919AC-FEC5-4FBA-82C2-409691659F3B}" srcOrd="0" destOrd="0" presId="urn:microsoft.com/office/officeart/2005/8/layout/lProcess2"/>
    <dgm:cxn modelId="{F4FED205-5992-814E-80B1-E1B61E93BDC9}" type="presParOf" srcId="{C46A085C-85AE-4F02-A8B6-98DA858D709A}" destId="{B8261E2A-84EC-4189-9371-217380B0DCB9}" srcOrd="1" destOrd="0" presId="urn:microsoft.com/office/officeart/2005/8/layout/lProcess2"/>
    <dgm:cxn modelId="{8269191F-7188-CB49-8DFE-C651EE2B4728}" type="presParOf" srcId="{C46A085C-85AE-4F02-A8B6-98DA858D709A}" destId="{1CC96A2B-6B65-453E-8905-08FA73498051}" srcOrd="2" destOrd="0" presId="urn:microsoft.com/office/officeart/2005/8/layout/lProcess2"/>
    <dgm:cxn modelId="{89594C5A-342A-6543-9283-597A5B2C7ADB}" type="presParOf" srcId="{1CC96A2B-6B65-453E-8905-08FA73498051}" destId="{59160760-2216-422F-82BF-CEF97FFDAC11}" srcOrd="0" destOrd="0" presId="urn:microsoft.com/office/officeart/2005/8/layout/lProcess2"/>
    <dgm:cxn modelId="{C66041BF-2A4F-A041-8AEE-44CF3F224E3A}" type="presParOf" srcId="{59160760-2216-422F-82BF-CEF97FFDAC11}" destId="{EE3251FE-D7FE-449F-B24C-6EA78D0510C7}" srcOrd="0" destOrd="0" presId="urn:microsoft.com/office/officeart/2005/8/layout/lProcess2"/>
    <dgm:cxn modelId="{F358D89E-595E-D240-9091-660C47B98A6B}" type="presParOf" srcId="{59160760-2216-422F-82BF-CEF97FFDAC11}" destId="{1838E8CE-7E89-4290-8E0D-6C6A5465FBF1}" srcOrd="1" destOrd="0" presId="urn:microsoft.com/office/officeart/2005/8/layout/lProcess2"/>
    <dgm:cxn modelId="{B99FFB6E-1D38-774B-AFF2-CF826FA27CD1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CEO, CTO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Customer &amp; Accounts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working for MYER (Australia’s largest department store chain) as Head of e-Commerce Fraud Detection &amp; Mitigation.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9/4/17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9/4/17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.tif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2"/>
            <a:ext cx="10781405" cy="1645920"/>
          </a:xfrm>
        </p:spPr>
        <p:txBody>
          <a:bodyPr/>
          <a:lstStyle/>
          <a:p>
            <a:r>
              <a:rPr lang="en-US" dirty="0" smtClean="0"/>
              <a:t>The easiest way to get paid </a:t>
            </a:r>
            <a:r>
              <a:rPr lang="mr-IN" dirty="0" smtClean="0"/>
              <a:t>–</a:t>
            </a:r>
            <a:r>
              <a:rPr lang="en-US" dirty="0" smtClean="0"/>
              <a:t> VIA “APP”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quickly, 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11935653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1020865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LIVE PILOT METRICS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(Strong Demand)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642183" y="5448300"/>
            <a:ext cx="9331653" cy="1150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Merchants (PAYYAP downloads)</a:t>
            </a:r>
          </a:p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100+ Full, KYC-Compliant Registered Accounts</a:t>
            </a:r>
          </a:p>
          <a:p>
            <a:pPr>
              <a:lnSpc>
                <a:spcPct val="70000"/>
              </a:lnSpc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p</a:t>
            </a:r>
            <a:r>
              <a:rPr lang="en-US" sz="2000" dirty="0" smtClean="0">
                <a:solidFill>
                  <a:schemeClr val="bg1"/>
                </a:solidFill>
              </a:rPr>
              <a:t>rojected:  20+ Approved (working daily with TSYS on final underwriting processes)</a:t>
            </a:r>
          </a:p>
        </p:txBody>
      </p:sp>
      <p:graphicFrame>
        <p:nvGraphicFramePr>
          <p:cNvPr id="23" name="Chart 22"/>
          <p:cNvGraphicFramePr>
            <a:graphicFrameLocks/>
          </p:cNvGraphicFramePr>
          <p:nvPr/>
        </p:nvGraphicFramePr>
        <p:xfrm>
          <a:off x="787400" y="2057400"/>
          <a:ext cx="106172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41688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032581" y="2037390"/>
            <a:ext cx="4821103" cy="794913"/>
          </a:xfrm>
          <a:solidFill>
            <a:srgbClr val="2196F3"/>
          </a:solidFill>
        </p:spPr>
        <p:txBody>
          <a:bodyPr>
            <a:normAutofit fontScale="92500" lnSpcReduction="10000"/>
          </a:bodyPr>
          <a:lstStyle/>
          <a:p>
            <a:r>
              <a:rPr lang="en-US" sz="2600" b="1" i="1" u="sng" dirty="0" smtClean="0">
                <a:solidFill>
                  <a:schemeClr val="bg1"/>
                </a:solidFill>
              </a:rPr>
              <a:t>MONTHLY BILLING</a:t>
            </a:r>
            <a:r>
              <a:rPr lang="en-US" sz="2600" b="1" i="1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PHOA (</a:t>
            </a:r>
            <a:r>
              <a:rPr lang="en-US" dirty="0" err="1" smtClean="0">
                <a:solidFill>
                  <a:schemeClr val="bg1"/>
                </a:solidFill>
              </a:rPr>
              <a:t>Cabo</a:t>
            </a:r>
            <a:r>
              <a:rPr lang="en-US" dirty="0" smtClean="0">
                <a:solidFill>
                  <a:schemeClr val="bg1"/>
                </a:solidFill>
              </a:rPr>
              <a:t> San Lucas)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045076" y="2958032"/>
            <a:ext cx="4808608" cy="3358117"/>
          </a:xfrm>
          <a:solidFill>
            <a:srgbClr val="F2F2F2"/>
          </a:solidFill>
        </p:spPr>
        <p:txBody>
          <a:bodyPr>
            <a:normAutofit lnSpcReduction="10000"/>
          </a:bodyPr>
          <a:lstStyle/>
          <a:p>
            <a:r>
              <a:rPr lang="en-US" sz="1900" dirty="0"/>
              <a:t>The </a:t>
            </a:r>
            <a:r>
              <a:rPr lang="en-US" sz="1900" dirty="0" err="1"/>
              <a:t>Pedregal</a:t>
            </a:r>
            <a:r>
              <a:rPr lang="en-US" sz="1900" dirty="0"/>
              <a:t> Home Owners Association </a:t>
            </a:r>
            <a:r>
              <a:rPr lang="en-US" sz="1900" dirty="0" smtClean="0"/>
              <a:t>(PHOA) </a:t>
            </a:r>
            <a:r>
              <a:rPr lang="en-US" sz="1900" dirty="0"/>
              <a:t>manages </a:t>
            </a:r>
            <a:r>
              <a:rPr lang="en-US" sz="1900" dirty="0" smtClean="0"/>
              <a:t>400+ homes </a:t>
            </a:r>
            <a:r>
              <a:rPr lang="en-US" sz="1900" dirty="0"/>
              <a:t>in the </a:t>
            </a:r>
            <a:r>
              <a:rPr lang="en-US" sz="1900" dirty="0" smtClean="0"/>
              <a:t>private</a:t>
            </a:r>
            <a:r>
              <a:rPr lang="en-US" sz="1900" dirty="0"/>
              <a:t>, residential community of </a:t>
            </a:r>
            <a:r>
              <a:rPr lang="en-US" sz="1900" dirty="0" err="1" smtClean="0"/>
              <a:t>Pedregal</a:t>
            </a:r>
            <a:r>
              <a:rPr lang="en-US" sz="1900" dirty="0"/>
              <a:t> </a:t>
            </a:r>
            <a:r>
              <a:rPr lang="en-US" sz="1900" dirty="0" smtClean="0"/>
              <a:t>(</a:t>
            </a:r>
            <a:r>
              <a:rPr lang="en-US" sz="1900" dirty="0" err="1" smtClean="0"/>
              <a:t>Cabo</a:t>
            </a:r>
            <a:r>
              <a:rPr lang="en-US" sz="1900" dirty="0" smtClean="0"/>
              <a:t> </a:t>
            </a:r>
            <a:r>
              <a:rPr lang="en-US" sz="1900" dirty="0"/>
              <a:t>San Lucas, </a:t>
            </a:r>
            <a:r>
              <a:rPr lang="en-US" sz="1900" dirty="0" smtClean="0"/>
              <a:t>Mexico). </a:t>
            </a:r>
          </a:p>
          <a:p>
            <a:r>
              <a:rPr lang="en-US" sz="1900" dirty="0"/>
              <a:t>M</a:t>
            </a:r>
            <a:r>
              <a:rPr lang="en-US" sz="1900" dirty="0" smtClean="0"/>
              <a:t>anaging 400+ fluctuating monthly bills is time consuming and costly.</a:t>
            </a:r>
          </a:p>
          <a:p>
            <a:r>
              <a:rPr lang="en-US" sz="1900" dirty="0" smtClean="0"/>
              <a:t>PHOA has selected voice-driven PAYYAP payments to collect monthly billings in real-time -- </a:t>
            </a:r>
            <a:r>
              <a:rPr lang="en-US" sz="1900" dirty="0"/>
              <a:t>naturally allowing the h</a:t>
            </a:r>
            <a:r>
              <a:rPr lang="en-US" sz="1900" dirty="0" smtClean="0"/>
              <a:t>omeowners </a:t>
            </a:r>
            <a:r>
              <a:rPr lang="en-US" sz="1900" dirty="0"/>
              <a:t>to easily update billing details at the time of the payment.</a:t>
            </a:r>
            <a:r>
              <a:rPr lang="en-AU" sz="1900" dirty="0"/>
              <a:t>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6338315" y="2958032"/>
            <a:ext cx="4787111" cy="335628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sz="2000" dirty="0" err="1" smtClean="0"/>
              <a:t>Lykke</a:t>
            </a:r>
            <a:r>
              <a:rPr lang="en-US" sz="2000" dirty="0" smtClean="0"/>
              <a:t> AG is a Zurich, Switzerland-based </a:t>
            </a:r>
            <a:r>
              <a:rPr lang="en-US" sz="2000" dirty="0" err="1" smtClean="0"/>
              <a:t>bitcoin</a:t>
            </a:r>
            <a:r>
              <a:rPr lang="en-US" sz="2000" dirty="0" smtClean="0"/>
              <a:t> wallet and </a:t>
            </a:r>
            <a:r>
              <a:rPr lang="en-US" sz="2000" dirty="0" err="1" smtClean="0"/>
              <a:t>blockchain</a:t>
            </a:r>
            <a:r>
              <a:rPr lang="en-US" sz="2000" dirty="0" smtClean="0"/>
              <a:t>-based exchange.</a:t>
            </a:r>
          </a:p>
          <a:p>
            <a:r>
              <a:rPr lang="en-US" sz="2000" dirty="0" err="1" smtClean="0"/>
              <a:t>Lykke</a:t>
            </a:r>
            <a:r>
              <a:rPr lang="en-US" sz="2000" dirty="0" smtClean="0"/>
              <a:t> AG takes on significant financial risk when selling trading instruments over the internet.</a:t>
            </a:r>
          </a:p>
          <a:p>
            <a:r>
              <a:rPr lang="en-US" sz="2000" dirty="0" err="1"/>
              <a:t>Lykke</a:t>
            </a:r>
            <a:r>
              <a:rPr lang="en-US" sz="2000" dirty="0"/>
              <a:t> AG </a:t>
            </a:r>
            <a:r>
              <a:rPr lang="en-US" sz="2000" dirty="0" smtClean="0"/>
              <a:t>has selected PAYYAP to deliver voice-authorized bank card payments for higher transaction accountability.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5" y="2050620"/>
            <a:ext cx="4740863" cy="781683"/>
          </a:xfrm>
          <a:solidFill>
            <a:srgbClr val="2196F3"/>
          </a:solidFill>
        </p:spPr>
        <p:txBody>
          <a:bodyPr>
            <a:normAutofit fontScale="92500" lnSpcReduction="20000"/>
          </a:bodyPr>
          <a:lstStyle/>
          <a:p>
            <a:r>
              <a:rPr lang="en-US" sz="2600" b="1" i="1" u="sng" dirty="0" smtClean="0">
                <a:solidFill>
                  <a:srgbClr val="FFFFFF"/>
                </a:solidFill>
              </a:rPr>
              <a:t>HIGH VALUE BILLING</a:t>
            </a:r>
            <a:r>
              <a:rPr lang="en-US" sz="2600" b="1" i="1" dirty="0" smtClean="0">
                <a:solidFill>
                  <a:srgbClr val="FFFFFF"/>
                </a:solidFill>
              </a:rPr>
              <a:t>:</a:t>
            </a:r>
          </a:p>
          <a:p>
            <a:r>
              <a:rPr lang="en-US" dirty="0" err="1" smtClean="0">
                <a:solidFill>
                  <a:srgbClr val="FFFFFF"/>
                </a:solidFill>
              </a:rPr>
              <a:t>Lykke</a:t>
            </a:r>
            <a:r>
              <a:rPr lang="en-US" dirty="0" smtClean="0">
                <a:solidFill>
                  <a:srgbClr val="FFFFFF"/>
                </a:solidFill>
              </a:rPr>
              <a:t> AG (</a:t>
            </a:r>
            <a:r>
              <a:rPr lang="en-US" dirty="0" err="1" smtClean="0">
                <a:solidFill>
                  <a:srgbClr val="FFFFFF"/>
                </a:solidFill>
              </a:rPr>
              <a:t>zurIch</a:t>
            </a:r>
            <a:r>
              <a:rPr lang="en-US" dirty="0" smtClean="0">
                <a:solidFill>
                  <a:srgbClr val="FFFFFF"/>
                </a:solidFill>
              </a:rPr>
              <a:t>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31136" y="554568"/>
            <a:ext cx="7729728" cy="1188720"/>
          </a:xfrm>
        </p:spPr>
        <p:txBody>
          <a:bodyPr/>
          <a:lstStyle/>
          <a:p>
            <a:r>
              <a:rPr lang="en-US" smtClean="0"/>
              <a:t>DIVERSE CLIENT </a:t>
            </a:r>
            <a:r>
              <a:rPr lang="en-US" dirty="0" smtClean="0"/>
              <a:t>PIPELINE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970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2438590255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9634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market value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$3,500,000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903727"/>
              </p:ext>
            </p:extLst>
          </p:nvPr>
        </p:nvGraphicFramePr>
        <p:xfrm>
          <a:off x="4296611" y="2021759"/>
          <a:ext cx="7672616" cy="3678667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="" xmlns:a16="http://schemas.microsoft.com/office/drawing/2014/main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="" xmlns:a16="http://schemas.microsoft.com/office/drawing/2014/main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="" xmlns:a16="http://schemas.microsoft.com/office/drawing/2014/main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="" xmlns:a16="http://schemas.microsoft.com/office/drawing/2014/main" val="1486412777"/>
                    </a:ext>
                  </a:extLst>
                </a:gridCol>
              </a:tblGrid>
              <a:tr h="36309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376,198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7,035,512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37,347,942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9838290"/>
                  </a:ext>
                </a:extLst>
              </a:tr>
              <a:tr h="3521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2,308,573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5,823,629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12,548,185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(1,932,375)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1,211,883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24,799,757 </a:t>
                      </a: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3,500,000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TBD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N/A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12,118,829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247,997,572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73152" marR="73152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9774087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*Investment terms are negotiable.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959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786482" y="1988391"/>
            <a:ext cx="10038038" cy="428807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670377" y="2175509"/>
            <a:ext cx="4270248" cy="542982"/>
          </a:xfrm>
        </p:spPr>
        <p:txBody>
          <a:bodyPr anchor="ctr">
            <a:noAutofit/>
          </a:bodyPr>
          <a:lstStyle/>
          <a:p>
            <a:r>
              <a:rPr lang="en-US" sz="2800" b="1" u="sng" dirty="0" smtClean="0"/>
              <a:t>$3,500,000</a:t>
            </a:r>
            <a:r>
              <a:rPr lang="en-US" sz="2800" b="1" dirty="0" smtClean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95524" y="2935491"/>
            <a:ext cx="4118159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000" dirty="0" smtClean="0"/>
              <a:t>The primary purpose of this raise:</a:t>
            </a:r>
          </a:p>
          <a:p>
            <a:pPr marL="342900" indent="-342900">
              <a:lnSpc>
                <a:spcPct val="140000"/>
              </a:lnSpc>
              <a:buFont typeface="Arial"/>
              <a:buChar char="•"/>
            </a:pPr>
            <a:r>
              <a:rPr lang="en-US" sz="2000" b="1" dirty="0" smtClean="0"/>
              <a:t>Expand</a:t>
            </a:r>
            <a:r>
              <a:rPr lang="en-US" sz="2000" dirty="0" smtClean="0"/>
              <a:t> on core staff</a:t>
            </a:r>
          </a:p>
          <a:p>
            <a:pPr marL="342900" indent="-342900">
              <a:lnSpc>
                <a:spcPct val="140000"/>
              </a:lnSpc>
              <a:buFont typeface="Arial"/>
              <a:buChar char="•"/>
            </a:pPr>
            <a:r>
              <a:rPr lang="en-US" sz="2000" dirty="0" smtClean="0"/>
              <a:t>Formalize operations in preparation for “scaling”</a:t>
            </a:r>
          </a:p>
          <a:p>
            <a:pPr marL="342900" indent="-342900">
              <a:lnSpc>
                <a:spcPct val="140000"/>
              </a:lnSpc>
              <a:buFont typeface="Arial"/>
              <a:buChar char="•"/>
            </a:pPr>
            <a:r>
              <a:rPr lang="en-US" sz="2000" dirty="0"/>
              <a:t>D</a:t>
            </a:r>
            <a:r>
              <a:rPr lang="en-US" sz="2000" dirty="0" smtClean="0"/>
              <a:t>rive a strong and steady marketing effort </a:t>
            </a:r>
            <a:endParaRPr lang="en-US" sz="20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176826"/>
              </p:ext>
            </p:extLst>
          </p:nvPr>
        </p:nvGraphicFramePr>
        <p:xfrm>
          <a:off x="5056730" y="2409568"/>
          <a:ext cx="5681291" cy="371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6271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CEO, CTO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+1 888 650 7873 (option 4)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5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“5th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783689"/>
              </p:ext>
            </p:extLst>
          </p:nvPr>
        </p:nvGraphicFramePr>
        <p:xfrm>
          <a:off x="312178" y="2042495"/>
          <a:ext cx="7794432" cy="4295303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295633"/>
                <a:gridCol w="1297057"/>
                <a:gridCol w="1105658"/>
                <a:gridCol w="1216527"/>
                <a:gridCol w="1270000"/>
                <a:gridCol w="1609557"/>
              </a:tblGrid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CHANNELS: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e-Commerce</a:t>
                      </a:r>
                    </a:p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&amp; IVR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POS</a:t>
                      </a:r>
                    </a:p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&amp; Swipe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Virtual Terminal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Email &amp; SMS Invoicing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PAYYAP™</a:t>
                      </a:r>
                      <a:endParaRPr lang="en-US" sz="1800" dirty="0"/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multi-stage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real-time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PCI-Compliance</a:t>
                      </a:r>
                      <a:endParaRPr lang="en-US" sz="14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requires</a:t>
                      </a:r>
                    </a:p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merchant compliance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built-in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Payment Driver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merchant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</a:tr>
              <a:tr h="845226">
                <a:tc>
                  <a:txBody>
                    <a:bodyPr/>
                    <a:lstStyle/>
                    <a:p>
                      <a:pPr algn="ctr"/>
                      <a:r>
                        <a:rPr lang="en-US" sz="1400" b="1" u="non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Channel Volume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2196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none" kern="1200" baseline="0" dirty="0" smtClean="0">
                          <a:solidFill>
                            <a:srgbClr val="4CAF50"/>
                          </a:solidFill>
                          <a:latin typeface="+mn-lt"/>
                          <a:ea typeface="+mn-ea"/>
                          <a:cs typeface="+mn-cs"/>
                        </a:rPr>
                        <a:t>billions</a:t>
                      </a:r>
                      <a:endParaRPr lang="en-US" sz="1400" dirty="0">
                        <a:solidFill>
                          <a:srgbClr val="4CAF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u="none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billions (</a:t>
                      </a:r>
                      <a:r>
                        <a:rPr lang="en-US" sz="1800" i="0" u="none" kern="1200" baseline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proj</a:t>
                      </a:r>
                      <a:r>
                        <a:rPr lang="en-US" sz="1800" i="0" u="none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.)</a:t>
                      </a:r>
                      <a:endParaRPr lang="en-US" sz="1400" i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98105" y="6577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0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lank">
    <a:dk1>
      <a:srgbClr val="000000"/>
    </a:dk1>
    <a:lt1>
      <a:srgbClr val="FFFFFF"/>
    </a:lt1>
    <a:dk2>
      <a:srgbClr val="404040"/>
    </a:dk2>
    <a:lt2>
      <a:srgbClr val="BFBFBF"/>
    </a:lt2>
    <a:accent1>
      <a:srgbClr val="499BC9"/>
    </a:accent1>
    <a:accent2>
      <a:srgbClr val="6EC038"/>
    </a:accent2>
    <a:accent3>
      <a:srgbClr val="F1D130"/>
    </a:accent3>
    <a:accent4>
      <a:srgbClr val="FFA93A"/>
    </a:accent4>
    <a:accent5>
      <a:srgbClr val="FF2D21"/>
    </a:accent5>
    <a:accent6>
      <a:srgbClr val="6C2085"/>
    </a:accent6>
    <a:hlink>
      <a:srgbClr val="0000FF"/>
    </a:hlink>
    <a:folHlink>
      <a:srgbClr val="FF00FF"/>
    </a:folHlink>
  </a:clrScheme>
  <a:fontScheme name="Blank">
    <a:majorFont>
      <a:latin typeface="Helvetica"/>
      <a:ea typeface="Helvetica"/>
      <a:cs typeface="Helvetica"/>
    </a:majorFont>
    <a:minorFont>
      <a:latin typeface="Helvetica"/>
      <a:ea typeface="Helvetica"/>
      <a:cs typeface="Helvetica"/>
    </a:minorFont>
  </a:fontScheme>
  <a:fmtScheme name="Blank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5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3466</TotalTime>
  <Words>1274</Words>
  <Application>Microsoft Macintosh PowerPoint</Application>
  <PresentationFormat>Custom</PresentationFormat>
  <Paragraphs>226</Paragraphs>
  <Slides>18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Parcel</vt:lpstr>
      <vt:lpstr>The easiest way to get paid – VIA “APP”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Value proposition</vt:lpstr>
      <vt:lpstr>Competitive analysis</vt:lpstr>
      <vt:lpstr>LIVE PILOT METRICS (Strong Demand)</vt:lpstr>
      <vt:lpstr>DIVERSE CLIENT PIPELINE</vt:lpstr>
      <vt:lpstr>Global Mobile Payments Industry</vt:lpstr>
      <vt:lpstr>Management team</vt:lpstr>
      <vt:lpstr>Financial summary &amp; market value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shea writer</cp:lastModifiedBy>
  <cp:revision>135</cp:revision>
  <dcterms:created xsi:type="dcterms:W3CDTF">2017-01-27T16:11:43Z</dcterms:created>
  <dcterms:modified xsi:type="dcterms:W3CDTF">2017-04-09T21:21:00Z</dcterms:modified>
</cp:coreProperties>
</file>